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20.3.2024.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17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8185" y="2662177"/>
            <a:ext cx="6058751" cy="210699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8185" y="4854469"/>
            <a:ext cx="6099389" cy="1332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6273184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20.3.2024.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673865" cy="43022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64466"/>
            <a:ext cx="3932237" cy="31251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20.3.2024.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3" y="4273498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0A501-B4B8-BBEC-63D8-278D8DD003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8440" y="228926"/>
            <a:ext cx="802643" cy="4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374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20.3.2024.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7303" y="6247976"/>
            <a:ext cx="578224" cy="365125"/>
          </a:xfrm>
        </p:spPr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A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69716" y="6247975"/>
            <a:ext cx="10365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20.3.2024.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4217" y="6247976"/>
            <a:ext cx="5048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3536" y="6247976"/>
            <a:ext cx="5782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0A501-B4B8-BBEC-63D8-278D8DD003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8440" y="228926"/>
            <a:ext cx="802643" cy="4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20.3.2024.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rgbClr val="00A7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20.3.2024.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85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14560" cy="37996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14560" cy="3799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20.3.2024.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1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959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15289" cy="3131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53992" y="1681163"/>
            <a:ext cx="49069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53992" y="2505075"/>
            <a:ext cx="4915289" cy="31317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20.3.2024.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20.3.2024.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20.3.2024.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3636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36361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40121" y="6247975"/>
            <a:ext cx="1036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20.3.2024.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5857" y="6247976"/>
            <a:ext cx="4449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3941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F0176-046F-D662-4333-1E49E11171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67" y="6284695"/>
            <a:ext cx="1391736" cy="365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D4F11-DEB5-E2BC-5BB3-DD714E28BC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279159"/>
            <a:ext cx="984887" cy="36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E8BEC-56B9-E370-A644-2B559A1E245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170829" y="228799"/>
            <a:ext cx="796047" cy="4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8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79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79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9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9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9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9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esf.hr/esfplus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8000" dirty="0"/>
              <a:t>Pomažemo u vašem domu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1264" y="5840963"/>
            <a:ext cx="4674638" cy="606489"/>
          </a:xfrm>
        </p:spPr>
        <p:txBody>
          <a:bodyPr/>
          <a:lstStyle/>
          <a:p>
            <a:r>
              <a:rPr lang="hr-HR" dirty="0"/>
              <a:t>21.3.2024. Udruga Ivana Perkovca</a:t>
            </a:r>
          </a:p>
        </p:txBody>
      </p:sp>
      <p:pic>
        <p:nvPicPr>
          <p:cNvPr id="5" name="Picture 4" descr="A portrait of a person&#10;&#10;Description automatically generated">
            <a:extLst>
              <a:ext uri="{FF2B5EF4-FFF2-40B4-BE49-F238E27FC236}">
                <a16:creationId xmlns:a16="http://schemas.microsoft.com/office/drawing/2014/main" id="{6676704A-BE5F-03EA-6593-1C344BD1F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4" y="214603"/>
            <a:ext cx="1452313" cy="9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FC8DF-12E3-03C8-FD40-7E8B3A0F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4157053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svima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koji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doprinose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prevenciji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institucionalizacije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svima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koji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bilo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koji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način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uključili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svim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mještanima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koji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sudjeluju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projektu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a door&#10;&#10;Description automatically generated">
            <a:extLst>
              <a:ext uri="{FF2B5EF4-FFF2-40B4-BE49-F238E27FC236}">
                <a16:creationId xmlns:a16="http://schemas.microsoft.com/office/drawing/2014/main" id="{F2F29915-F54A-9122-BC95-F87FABCFA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2630" y="1189528"/>
            <a:ext cx="5904940" cy="44287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2CB49-18D3-7C25-13EF-7A81FD0E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18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F434-4497-15CF-631D-FD9B5436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Hvala na pažnji!</a:t>
            </a:r>
          </a:p>
        </p:txBody>
      </p:sp>
      <p:sp>
        <p:nvSpPr>
          <p:cNvPr id="3" name="Content Placeholder 7">
            <a:hlinkClick r:id="rId2"/>
            <a:extLst>
              <a:ext uri="{FF2B5EF4-FFF2-40B4-BE49-F238E27FC236}">
                <a16:creationId xmlns:a16="http://schemas.microsoft.com/office/drawing/2014/main" id="{788986F1-F13A-9259-F608-0559D462CE0C}"/>
              </a:ext>
            </a:extLst>
          </p:cNvPr>
          <p:cNvSpPr txBox="1">
            <a:spLocks/>
          </p:cNvSpPr>
          <p:nvPr/>
        </p:nvSpPr>
        <p:spPr>
          <a:xfrm>
            <a:off x="4113256" y="6247975"/>
            <a:ext cx="3890980" cy="501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dirty="0" err="1">
                <a:solidFill>
                  <a:schemeClr val="bg1"/>
                </a:solidFill>
              </a:rPr>
              <a:t>esf.hr</a:t>
            </a:r>
            <a:r>
              <a:rPr lang="hr-HR" sz="2000" dirty="0">
                <a:solidFill>
                  <a:schemeClr val="bg1"/>
                </a:solidFill>
              </a:rPr>
              <a:t>/</a:t>
            </a:r>
            <a:r>
              <a:rPr lang="hr-HR" sz="2000" dirty="0" err="1">
                <a:solidFill>
                  <a:schemeClr val="bg1"/>
                </a:solidFill>
              </a:rPr>
              <a:t>esfplus</a:t>
            </a:r>
            <a:r>
              <a:rPr lang="hr-HR" sz="200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5" name="Picture 4" descr="A portrait of a person&#10;&#10;Description automatically generated">
            <a:extLst>
              <a:ext uri="{FF2B5EF4-FFF2-40B4-BE49-F238E27FC236}">
                <a16:creationId xmlns:a16="http://schemas.microsoft.com/office/drawing/2014/main" id="{E1EFFF90-A706-65AF-FB03-F4D285112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1" y="143571"/>
            <a:ext cx="1460872" cy="9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8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766418E8-A9E6-C90D-8536-046D5B1DC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r="11554" b="1"/>
          <a:stretch/>
        </p:blipFill>
        <p:spPr>
          <a:xfrm>
            <a:off x="2522342" y="0"/>
            <a:ext cx="966965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2" y="186612"/>
            <a:ext cx="5449078" cy="2078425"/>
          </a:xfrm>
        </p:spPr>
        <p:txBody>
          <a:bodyPr>
            <a:normAutofit/>
          </a:bodyPr>
          <a:lstStyle/>
          <a:p>
            <a:r>
              <a:rPr lang="hr-HR" sz="2800" dirty="0"/>
              <a:t>ZAŽELI-PREVENCIJA INSTITUCIONALIZACIJE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89" y="2146040"/>
            <a:ext cx="5131837" cy="4210309"/>
          </a:xfrm>
        </p:spPr>
        <p:txBody>
          <a:bodyPr>
            <a:noAutofit/>
          </a:bodyPr>
          <a:lstStyle/>
          <a:p>
            <a:r>
              <a:rPr lang="hr-HR" sz="2400" dirty="0"/>
              <a:t>Europski socijalni fond plus</a:t>
            </a:r>
          </a:p>
          <a:p>
            <a:r>
              <a:rPr lang="hr-HR" sz="2400" dirty="0"/>
              <a:t>Program Učinkoviti ljudski potencijali 2021.-2027.</a:t>
            </a:r>
          </a:p>
          <a:p>
            <a:r>
              <a:rPr lang="hr-HR" sz="2400" dirty="0"/>
              <a:t>Naziv projekta: Pomažemo u vašem domu</a:t>
            </a:r>
          </a:p>
          <a:p>
            <a:r>
              <a:rPr lang="hr-HR" sz="2400" dirty="0"/>
              <a:t>Kodni broj ugovora: SF.3.4.11.01.0412</a:t>
            </a:r>
          </a:p>
          <a:p>
            <a:r>
              <a:rPr lang="hr-HR" sz="2400" dirty="0"/>
              <a:t>Korisnik ugovora: Udruga Ivana Perkovca</a:t>
            </a:r>
          </a:p>
          <a:p>
            <a:r>
              <a:rPr lang="hr-HR" sz="2400" dirty="0"/>
              <a:t>Partner na projektu: Općina Brdovec</a:t>
            </a:r>
          </a:p>
          <a:p>
            <a:r>
              <a:rPr lang="hr-HR" sz="2400" dirty="0"/>
              <a:t>Trajanje projekta: 36 mjeseci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0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FEFE3-04B3-0A3E-E35A-0C8BDD9B5400}"/>
              </a:ext>
            </a:extLst>
          </p:cNvPr>
          <p:cNvSpPr txBox="1">
            <a:spLocks/>
          </p:cNvSpPr>
          <p:nvPr/>
        </p:nvSpPr>
        <p:spPr>
          <a:xfrm>
            <a:off x="640080" y="1660849"/>
            <a:ext cx="4243589" cy="4532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Ukupna vrijednost projekta: </a:t>
            </a:r>
            <a:r>
              <a:rPr lang="en-US" sz="2200" b="1" dirty="0"/>
              <a:t>450.000,00 EUR</a:t>
            </a:r>
          </a:p>
          <a:p>
            <a:endParaRPr lang="en-US" sz="2200" dirty="0"/>
          </a:p>
          <a:p>
            <a:r>
              <a:rPr lang="en-US" sz="2200"/>
              <a:t>Bespovratna sredstva osigurana su iz Državnog proračuna Republike Hrvatske </a:t>
            </a:r>
            <a:r>
              <a:rPr lang="en-US" sz="2200" dirty="0"/>
              <a:t>(15</a:t>
            </a:r>
            <a:r>
              <a:rPr lang="en-US" sz="2200"/>
              <a:t>%) i iz Europskog socijalnog fonda </a:t>
            </a:r>
            <a:r>
              <a:rPr lang="en-US" sz="2200" dirty="0"/>
              <a:t>plus (85%)</a:t>
            </a:r>
          </a:p>
        </p:txBody>
      </p:sp>
      <p:pic>
        <p:nvPicPr>
          <p:cNvPr id="5" name="Picture 4" descr="A person sitting at a table with papers&#10;&#10;Description automatically generated">
            <a:extLst>
              <a:ext uri="{FF2B5EF4-FFF2-40B4-BE49-F238E27FC236}">
                <a16:creationId xmlns:a16="http://schemas.microsoft.com/office/drawing/2014/main" id="{362A14BB-20EA-2439-E061-E28C57DA3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2" r="-1" b="1815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F4ABAD-0BC8-3968-8CBF-837F7952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E7A75EC-5D77-419F-9641-2226494547CD}" type="slidenum">
              <a:rPr lang="en-US" b="0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b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037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9C85-3771-4E89-1B50-8B1EA92A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CILJEVI I AKTIVNOSTI PROJEKTA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A9771-54F2-1DE8-B706-E44079C0F7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u="sng" dirty="0"/>
              <a:t>CILJ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pružanje usluge potpore i podrške u svakodnevnom životu starijim osobama (65+) i osobama s invaliditetom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60 pripadnika ciljne skupine – 10 zaposlenih pružatelja usluge pomoći u kući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96643-D9C3-2290-AC42-C9E75500F0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u="sng" dirty="0"/>
              <a:t>AKTIVNOSTI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organizacija prehrane, obavljanje kućanskih poslova, održavanje osobne higijene, zadovoljavanje drugih svakodnevnih potreba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1x mjesečno podjela paketa s kućanskim i higijenskim potrepštinama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46558-4D65-A6A9-B575-7AA3EBCB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78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A2F06-DA3C-99BA-DE74-59863D40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hr-HR" sz="5400" dirty="0"/>
              <a:t>CILJNA SKUPINA</a:t>
            </a:r>
            <a:endParaRPr lang="en-US" sz="5400" dirty="0"/>
          </a:p>
        </p:txBody>
      </p:sp>
      <p:pic>
        <p:nvPicPr>
          <p:cNvPr id="8" name="Picture 7" descr="A person washing her hands in a red bowl&#10;&#10;Description automatically generated">
            <a:extLst>
              <a:ext uri="{FF2B5EF4-FFF2-40B4-BE49-F238E27FC236}">
                <a16:creationId xmlns:a16="http://schemas.microsoft.com/office/drawing/2014/main" id="{42AD859F-74D3-4A60-2E69-156AB68FFD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7" r="2" b="45882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10" name="Picture 9" descr="A person holding a book&#10;&#10;Description automatically generated">
            <a:extLst>
              <a:ext uri="{FF2B5EF4-FFF2-40B4-BE49-F238E27FC236}">
                <a16:creationId xmlns:a16="http://schemas.microsoft.com/office/drawing/2014/main" id="{005933EA-97A0-8220-42C7-852438E2B4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2" r="-3" b="48179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40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47A51-88B6-230D-81A0-1E6BAE4B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483352" cy="3328416"/>
          </a:xfrm>
        </p:spPr>
        <p:txBody>
          <a:bodyPr>
            <a:normAutofit/>
          </a:bodyPr>
          <a:lstStyle/>
          <a:p>
            <a:r>
              <a:rPr lang="pl-PL" b="0" i="0" dirty="0">
                <a:effectLst/>
              </a:rPr>
              <a:t>osobe starije od 65 godina</a:t>
            </a:r>
          </a:p>
          <a:p>
            <a:pPr marL="0" indent="0">
              <a:buNone/>
            </a:pPr>
            <a:endParaRPr lang="pl-PL" b="0" i="0" dirty="0">
              <a:effectLst/>
            </a:endParaRPr>
          </a:p>
          <a:p>
            <a:r>
              <a:rPr lang="pl-PL" b="0" i="0" dirty="0">
                <a:effectLst/>
              </a:rPr>
              <a:t>odrasle osobe s invaliditetom (18+)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 descr="A person sitting at a table with a person in a black and white shirt&#10;&#10;Description automatically generated">
            <a:extLst>
              <a:ext uri="{FF2B5EF4-FFF2-40B4-BE49-F238E27FC236}">
                <a16:creationId xmlns:a16="http://schemas.microsoft.com/office/drawing/2014/main" id="{5021928F-D152-B1E4-2606-0C1F09649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" r="-2" b="4081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0AABC-4BE3-4D32-BC7F-23569A58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6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9C75-E26E-5B14-3C55-C5737FC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 SUDJELOVANJA U PROJEKTU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583BF-02E8-5061-5C06-307375D6F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7" y="1418253"/>
            <a:ext cx="10610910" cy="4488025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b="0" i="0" u="sng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Osobe</a:t>
            </a:r>
            <a:r>
              <a:rPr lang="en-US" b="0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starije</a:t>
            </a:r>
            <a:r>
              <a:rPr lang="en-US" b="0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od 65 </a:t>
            </a:r>
            <a:r>
              <a:rPr lang="en-US" b="0" i="0" u="sng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godina</a:t>
            </a:r>
            <a:r>
              <a:rPr lang="en-US" b="0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  <a:endParaRPr lang="hr-HR" b="0" i="0" u="sng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dirty="0" err="1">
                <a:solidFill>
                  <a:srgbClr val="222222"/>
                </a:solidFill>
                <a:effectLst/>
              </a:rPr>
              <a:t>koje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žive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1" i="0" dirty="0" err="1">
                <a:solidFill>
                  <a:srgbClr val="222222"/>
                </a:solidFill>
                <a:effectLst/>
              </a:rPr>
              <a:t>samačkom</a:t>
            </a:r>
            <a:r>
              <a:rPr lang="en-US" sz="1800" b="1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1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rgbClr val="222222"/>
                </a:solidFill>
                <a:effectLst/>
              </a:rPr>
              <a:t>dvočlanom</a:t>
            </a:r>
            <a:r>
              <a:rPr lang="en-US" sz="1800" b="1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rgbClr val="222222"/>
                </a:solidFill>
                <a:effectLst/>
              </a:rPr>
              <a:t>kućanstvu</a:t>
            </a:r>
            <a:r>
              <a:rPr lang="en-US" sz="1800" b="1" i="0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1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1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rgbClr val="222222"/>
                </a:solidFill>
                <a:effectLst/>
              </a:rPr>
              <a:t>višečlanom</a:t>
            </a:r>
            <a:r>
              <a:rPr lang="en-US" sz="1800" b="1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rgbClr val="222222"/>
                </a:solidFill>
                <a:effectLst/>
              </a:rPr>
              <a:t>kućanstvu</a:t>
            </a:r>
            <a:r>
              <a:rPr lang="en-US" sz="1800" b="1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kojem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svi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članovi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kućanstva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pripadnici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ciljnih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skupina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ovog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Poziva</a:t>
            </a:r>
            <a:endParaRPr lang="en-US" b="0" i="0" dirty="0">
              <a:solidFill>
                <a:srgbClr val="222222"/>
              </a:solidFill>
              <a:effectLst/>
            </a:endParaRPr>
          </a:p>
          <a:p>
            <a:pPr marR="770255" algn="l"/>
            <a:r>
              <a:rPr lang="en-US" sz="1800" b="0" i="0" dirty="0" err="1">
                <a:solidFill>
                  <a:srgbClr val="222222"/>
                </a:solidFill>
                <a:effectLst/>
              </a:rPr>
              <a:t>čiji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mjesečni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prihodi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:</a:t>
            </a:r>
            <a:endParaRPr lang="en-US" b="0" i="0" dirty="0">
              <a:solidFill>
                <a:srgbClr val="222222"/>
              </a:solidFill>
              <a:effectLst/>
            </a:endParaRPr>
          </a:p>
          <a:p>
            <a:pPr marL="594360" marR="770255" algn="just">
              <a:spcBef>
                <a:spcPts val="11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22222"/>
                </a:solidFill>
                <a:effectLst/>
              </a:rPr>
              <a:t>za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samačka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kućanstva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ne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prelaze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iznos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120 %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prosječne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starosne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mirovine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za 40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više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godina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mirovinskog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staža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mjesecu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koji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prethodi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uključivanju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aktivnost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projekta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mjesecu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prije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ukoliko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HZMO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još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nije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izdao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podatke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za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mjesec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koji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prethodi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uključivanju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aktivnosti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projekta</a:t>
            </a:r>
            <a:endParaRPr lang="en-US" b="0" i="0" dirty="0">
              <a:solidFill>
                <a:srgbClr val="222222"/>
              </a:solidFill>
              <a:effectLst/>
            </a:endParaRPr>
          </a:p>
          <a:p>
            <a:pPr marL="594360" marR="770255" algn="just">
              <a:spcBef>
                <a:spcPts val="11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22222"/>
                </a:solidFill>
                <a:effectLst/>
              </a:rPr>
              <a:t>za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dvočlana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kućanstva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ukupno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ne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prelaze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iznos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od 200%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prosječne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starosne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mirovine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za 40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više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godina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mirovinskog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staža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mjesecu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koji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prethodi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uključivanju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aktivnost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projekta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mjesecu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prije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ukoliko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HZMO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još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nije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izdao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podatke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za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mjesec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koji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prethodi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uključivanju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aktivnosti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projekta</a:t>
            </a:r>
            <a:endParaRPr lang="hr-HR" dirty="0">
              <a:solidFill>
                <a:srgbClr val="222222"/>
              </a:solidFill>
            </a:endParaRPr>
          </a:p>
          <a:p>
            <a:pPr marL="594360" marR="770255" algn="just">
              <a:spcBef>
                <a:spcPts val="11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22222"/>
                </a:solidFill>
                <a:effectLst/>
              </a:rPr>
              <a:t>za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višečlana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kućanstva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kojem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svi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članovi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kućanstva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pripadnici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ciljnih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skupina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te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mjesečni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prihodi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ne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prelaze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iznos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300% od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prosječne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starosne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mirovine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prema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HZMO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mirovinskim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stažem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od 40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više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godina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mirovinskog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staža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mjesecu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koji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prethodi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uključivanju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aktivnost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projekta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mjesecu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prije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ukoliko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HZMO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još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nije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izdao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podatke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za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mjesec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koji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prethodi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uključivanju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aktivnosti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projekta</a:t>
            </a:r>
            <a:endParaRPr lang="hr-HR" dirty="0">
              <a:solidFill>
                <a:srgbClr val="222222"/>
              </a:solidFill>
            </a:endParaRPr>
          </a:p>
          <a:p>
            <a:pPr marR="770255" algn="just"/>
            <a:r>
              <a:rPr lang="en-US" sz="1800" b="0" i="0" dirty="0">
                <a:solidFill>
                  <a:srgbClr val="222222"/>
                </a:solidFill>
                <a:effectLst/>
              </a:rPr>
              <a:t>koji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istovremeno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ne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koriste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slijedeće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usluge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-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usluga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pomoći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kući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boravka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organiziranog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stanovanja, smještaja, osobne asistencije koju pruža osobni asitent</a:t>
            </a:r>
            <a:endParaRPr lang="en-US" b="0" i="0" dirty="0">
              <a:solidFill>
                <a:srgbClr val="222222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F036A-4078-F1AF-4CC2-89D60F08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34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DDEC6-0BD5-976D-504D-72B22DBC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7</a:t>
            </a:fld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5043-C2D2-C8BF-4A73-3747A02FD074}"/>
              </a:ext>
            </a:extLst>
          </p:cNvPr>
          <p:cNvSpPr txBox="1">
            <a:spLocks/>
          </p:cNvSpPr>
          <p:nvPr/>
        </p:nvSpPr>
        <p:spPr>
          <a:xfrm>
            <a:off x="623147" y="625152"/>
            <a:ext cx="10363613" cy="4807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0" i="0" u="sng" dirty="0" err="1">
                <a:solidFill>
                  <a:srgbClr val="222222"/>
                </a:solidFill>
                <a:effectLst/>
              </a:rPr>
              <a:t>Odrasle</a:t>
            </a:r>
            <a:r>
              <a:rPr lang="en-US" sz="2400" b="0" i="0" u="sng" dirty="0">
                <a:solidFill>
                  <a:srgbClr val="222222"/>
                </a:solidFill>
                <a:effectLst/>
              </a:rPr>
              <a:t> </a:t>
            </a:r>
            <a:r>
              <a:rPr lang="en-US" sz="2400" b="0" i="0" u="sng" dirty="0" err="1">
                <a:solidFill>
                  <a:srgbClr val="222222"/>
                </a:solidFill>
                <a:effectLst/>
              </a:rPr>
              <a:t>osobe</a:t>
            </a:r>
            <a:r>
              <a:rPr lang="en-US" sz="2400" b="0" i="0" u="sng" dirty="0">
                <a:solidFill>
                  <a:srgbClr val="222222"/>
                </a:solidFill>
                <a:effectLst/>
              </a:rPr>
              <a:t> s </a:t>
            </a:r>
            <a:r>
              <a:rPr lang="en-US" sz="2400" b="0" i="0" u="sng" dirty="0" err="1">
                <a:solidFill>
                  <a:srgbClr val="222222"/>
                </a:solidFill>
                <a:effectLst/>
              </a:rPr>
              <a:t>invaliditetom</a:t>
            </a:r>
            <a:r>
              <a:rPr lang="en-US" sz="2400" b="0" i="0" u="sng" dirty="0">
                <a:solidFill>
                  <a:srgbClr val="222222"/>
                </a:solidFill>
                <a:effectLst/>
              </a:rPr>
              <a:t> (18+):</a:t>
            </a:r>
            <a:endParaRPr lang="hr-HR" sz="2400" b="0" i="0" u="sng" dirty="0">
              <a:solidFill>
                <a:srgbClr val="222222"/>
              </a:solidFill>
              <a:effectLst/>
            </a:endParaRPr>
          </a:p>
          <a:p>
            <a:pPr marL="0" indent="0" algn="l">
              <a:buNone/>
            </a:pPr>
            <a:endParaRPr lang="en-US" sz="2400" b="0" i="0" dirty="0">
              <a:solidFill>
                <a:srgbClr val="222222"/>
              </a:solidFill>
              <a:effectLst/>
            </a:endParaRPr>
          </a:p>
          <a:p>
            <a:pPr marL="215900" marR="385445" algn="l">
              <a:spcAft>
                <a:spcPts val="0"/>
              </a:spcAft>
            </a:pPr>
            <a:r>
              <a:rPr lang="en-US" sz="1800" b="0" i="0" dirty="0" err="1">
                <a:solidFill>
                  <a:srgbClr val="222222"/>
                </a:solidFill>
                <a:effectLst/>
              </a:rPr>
              <a:t>koje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žive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samačkom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dvočlanom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kućanstvu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višečlanom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kućanstvu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kojem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svi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članovi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kućanstva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pripadnici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ciljnih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skupina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ovog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poziva</a:t>
            </a:r>
            <a:endParaRPr lang="en-US" sz="1800" b="0" i="0" dirty="0">
              <a:solidFill>
                <a:srgbClr val="222222"/>
              </a:solidFill>
              <a:effectLst/>
            </a:endParaRPr>
          </a:p>
          <a:p>
            <a:pPr marL="215900" marR="114935" algn="just">
              <a:spcAft>
                <a:spcPts val="0"/>
              </a:spcAft>
            </a:pPr>
            <a:r>
              <a:rPr lang="en-US" sz="1800" b="0" i="0" dirty="0" err="1">
                <a:solidFill>
                  <a:srgbClr val="222222"/>
                </a:solidFill>
                <a:effectLst/>
              </a:rPr>
              <a:t>koje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imaju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utvrđen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treći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četvrti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stupanj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težine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invaliditeta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–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oštećenja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funkcionalnih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sposobnosti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prema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propisima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o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vještačenju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metodologijama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vještačenja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</a:t>
            </a:r>
            <a:endParaRPr lang="en-US" sz="1800" b="0" i="0" dirty="0">
              <a:solidFill>
                <a:srgbClr val="222222"/>
              </a:solidFill>
              <a:effectLst/>
            </a:endParaRPr>
          </a:p>
          <a:p>
            <a:pPr marL="215900" marR="114935" algn="just"/>
            <a:r>
              <a:rPr lang="en-US" sz="1800" b="0" i="0" dirty="0" err="1">
                <a:solidFill>
                  <a:srgbClr val="222222"/>
                </a:solidFill>
                <a:effectLst/>
              </a:rPr>
              <a:t>koje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istovremeno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ne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koriste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sljedeće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usluge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-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usluga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pomoći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kući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boravka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organiziranog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stanovanja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smještaja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osobne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asistencije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koju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pruža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osobni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asistent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</a:t>
            </a:r>
            <a:endParaRPr lang="en-US" sz="1800" b="0" i="0" dirty="0">
              <a:solidFill>
                <a:srgbClr val="222222"/>
              </a:solidFill>
              <a:effectLst/>
            </a:endParaRPr>
          </a:p>
          <a:p>
            <a:pPr marL="215900" marR="114935" algn="just"/>
            <a:r>
              <a:rPr lang="en-US" sz="1800" b="0" i="0" dirty="0" err="1">
                <a:solidFill>
                  <a:srgbClr val="222222"/>
                </a:solidFill>
                <a:effectLst/>
              </a:rPr>
              <a:t>čiji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roditelj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drugi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član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obitelji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nema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priznato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pravo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na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status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roditelja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njegovatelja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status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njegovatelja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za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potrebu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skrbi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o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njoj</a:t>
            </a:r>
            <a:endParaRPr lang="en-US" sz="1800" b="0" i="0" dirty="0">
              <a:solidFill>
                <a:srgbClr val="222222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3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433BD9-8E3D-107A-D7CD-4BF2775E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dokumentacija</a:t>
            </a:r>
            <a:r>
              <a:rPr lang="en-US" dirty="0"/>
              <a:t> za </a:t>
            </a:r>
            <a:r>
              <a:rPr lang="en-US" dirty="0" err="1"/>
              <a:t>ciljnu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zadovoljava</a:t>
            </a:r>
            <a:r>
              <a:rPr lang="en-US" dirty="0"/>
              <a:t> </a:t>
            </a:r>
            <a:r>
              <a:rPr lang="en-US" dirty="0" err="1"/>
              <a:t>uvjete</a:t>
            </a:r>
            <a:r>
              <a:rPr lang="en-US" dirty="0"/>
              <a:t> </a:t>
            </a:r>
            <a:r>
              <a:rPr lang="en-US" dirty="0" err="1"/>
              <a:t>ulaska</a:t>
            </a:r>
            <a:r>
              <a:rPr lang="en-US" dirty="0"/>
              <a:t> u </a:t>
            </a:r>
            <a:r>
              <a:rPr lang="en-US" dirty="0" err="1"/>
              <a:t>projekt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D1AE3D-7E5C-6651-614A-0FB970D97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hr-H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0" u="sng" dirty="0">
                <a:solidFill>
                  <a:srgbClr val="222222"/>
                </a:solidFill>
                <a:effectLst/>
              </a:rPr>
              <a:t>Za </a:t>
            </a:r>
            <a:r>
              <a:rPr lang="en-US" sz="2400" b="0" i="0" u="sng" dirty="0" err="1">
                <a:solidFill>
                  <a:srgbClr val="222222"/>
                </a:solidFill>
                <a:effectLst/>
              </a:rPr>
              <a:t>osobe</a:t>
            </a:r>
            <a:r>
              <a:rPr lang="en-US" sz="2400" b="0" i="0" u="sng" dirty="0">
                <a:solidFill>
                  <a:srgbClr val="222222"/>
                </a:solidFill>
                <a:effectLst/>
              </a:rPr>
              <a:t> </a:t>
            </a:r>
            <a:r>
              <a:rPr lang="en-US" sz="2400" b="0" i="0" u="sng" dirty="0" err="1">
                <a:solidFill>
                  <a:srgbClr val="222222"/>
                </a:solidFill>
                <a:effectLst/>
              </a:rPr>
              <a:t>starije</a:t>
            </a:r>
            <a:r>
              <a:rPr lang="en-US" sz="2400" b="0" i="0" u="sng" dirty="0">
                <a:solidFill>
                  <a:srgbClr val="222222"/>
                </a:solidFill>
                <a:effectLst/>
              </a:rPr>
              <a:t> od 65 </a:t>
            </a:r>
            <a:r>
              <a:rPr lang="en-US" sz="2400" b="0" i="0" u="sng" dirty="0" err="1">
                <a:solidFill>
                  <a:srgbClr val="222222"/>
                </a:solidFill>
                <a:effectLst/>
              </a:rPr>
              <a:t>godina</a:t>
            </a:r>
            <a:r>
              <a:rPr lang="en-US" sz="2400" b="0" i="0" u="sng" dirty="0">
                <a:solidFill>
                  <a:srgbClr val="222222"/>
                </a:solidFill>
                <a:effectLst/>
              </a:rPr>
              <a:t>:</a:t>
            </a:r>
          </a:p>
          <a:p>
            <a:pPr marL="880110" marR="143510" indent="-285750" algn="just">
              <a:spcBef>
                <a:spcPts val="92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222222"/>
                </a:solidFill>
                <a:effectLst/>
              </a:rPr>
              <a:t>Preslika</a:t>
            </a:r>
            <a:r>
              <a:rPr lang="en-US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osobne</a:t>
            </a:r>
            <a:r>
              <a:rPr lang="en-US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iskaznice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</a:t>
            </a:r>
            <a:r>
              <a:rPr lang="en-US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putovnice</a:t>
            </a:r>
            <a:r>
              <a:rPr lang="en-US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dokumenta</a:t>
            </a:r>
            <a:r>
              <a:rPr lang="en-US" sz="1800" b="0" i="0" spc="-80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jednake</a:t>
            </a:r>
            <a:r>
              <a:rPr lang="en-US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slične</a:t>
            </a:r>
            <a:r>
              <a:rPr lang="en-US" sz="1800" b="0" i="0" spc="-80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vrijednosti</a:t>
            </a:r>
            <a:r>
              <a:rPr lang="en-US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iz</a:t>
            </a:r>
            <a:r>
              <a:rPr lang="en-US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kojeg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je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nedvojbeno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moguće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utvrditi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identitet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dob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sudionika</a:t>
            </a:r>
            <a:endParaRPr lang="hr-HR" sz="1800" b="0" i="0" dirty="0">
              <a:solidFill>
                <a:srgbClr val="222222"/>
              </a:solidFill>
              <a:effectLst/>
            </a:endParaRPr>
          </a:p>
          <a:p>
            <a:pPr marL="594360" marR="143510" algn="just">
              <a:spcBef>
                <a:spcPts val="925"/>
              </a:spcBef>
              <a:spcAft>
                <a:spcPts val="0"/>
              </a:spcAft>
            </a:pPr>
            <a:endParaRPr lang="en-US" b="0" i="0" dirty="0">
              <a:solidFill>
                <a:srgbClr val="222222"/>
              </a:solidFill>
              <a:effectLst/>
            </a:endParaRPr>
          </a:p>
          <a:p>
            <a:pPr marL="879475" indent="-285750" algn="just">
              <a:spcBef>
                <a:spcPts val="1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222222"/>
                </a:solidFill>
                <a:effectLst/>
              </a:rPr>
              <a:t>Potvrda</a:t>
            </a:r>
            <a:r>
              <a:rPr lang="en-US" sz="1800" b="0" i="0" spc="-3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Porezne</a:t>
            </a:r>
            <a:r>
              <a:rPr lang="en-US" sz="1800" b="0" i="0" spc="-2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uprave</a:t>
            </a:r>
            <a:r>
              <a:rPr lang="en-US" sz="1800" b="0" i="0" spc="-50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o</a:t>
            </a:r>
            <a:r>
              <a:rPr lang="en-US" sz="1800" b="0" i="0" spc="-4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dohotku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i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primicima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za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mjesec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na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koji se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odnosi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iznos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prosječne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starosne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mirovine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za 40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i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više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godina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mirovinskog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staža</a:t>
            </a:r>
            <a:endParaRPr lang="hr-HR" sz="1800" spc="-10" dirty="0">
              <a:solidFill>
                <a:srgbClr val="222222"/>
              </a:solidFill>
            </a:endParaRPr>
          </a:p>
          <a:p>
            <a:pPr marL="593725" algn="just">
              <a:spcBef>
                <a:spcPts val="110"/>
              </a:spcBef>
              <a:spcAft>
                <a:spcPts val="0"/>
              </a:spcAft>
            </a:pPr>
            <a:endParaRPr lang="en-US" b="0" i="0" dirty="0">
              <a:solidFill>
                <a:srgbClr val="222222"/>
              </a:solidFill>
              <a:effectLst/>
            </a:endParaRPr>
          </a:p>
          <a:p>
            <a:pPr marL="879475" indent="-285750" algn="just">
              <a:spcBef>
                <a:spcPts val="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222222"/>
                </a:solidFill>
                <a:effectLst/>
              </a:rPr>
              <a:t>Izjava</a:t>
            </a:r>
            <a:r>
              <a:rPr lang="en-US" sz="1800" b="0" i="0" spc="-1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pripadnika</a:t>
            </a:r>
            <a:r>
              <a:rPr lang="en-US" sz="1800" b="0" i="0" spc="-10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ciljne</a:t>
            </a:r>
            <a:r>
              <a:rPr lang="en-US" sz="1800" b="0" i="0" spc="-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skupine</a:t>
            </a:r>
            <a:r>
              <a:rPr lang="en-US" sz="1800" b="0" i="0" spc="-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o</a:t>
            </a:r>
            <a:r>
              <a:rPr lang="en-US" sz="1800" b="0" i="0" spc="-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broju</a:t>
            </a:r>
            <a:r>
              <a:rPr lang="en-US" sz="1800" b="0" i="0" spc="-5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članova</a:t>
            </a:r>
            <a:r>
              <a:rPr lang="en-US" sz="1800" b="0" i="0" spc="-50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b="0" i="0" spc="-10" dirty="0" err="1">
                <a:solidFill>
                  <a:srgbClr val="222222"/>
                </a:solidFill>
                <a:effectLst/>
              </a:rPr>
              <a:t>kućanstva</a:t>
            </a:r>
            <a:endParaRPr lang="hr-HR" sz="1800" b="0" i="0" spc="-10" dirty="0">
              <a:solidFill>
                <a:srgbClr val="222222"/>
              </a:solidFill>
              <a:effectLst/>
            </a:endParaRPr>
          </a:p>
          <a:p>
            <a:pPr marL="593725" algn="just">
              <a:spcBef>
                <a:spcPts val="85"/>
              </a:spcBef>
              <a:spcAft>
                <a:spcPts val="0"/>
              </a:spcAft>
            </a:pPr>
            <a:endParaRPr lang="en-US" b="0" i="0" dirty="0">
              <a:solidFill>
                <a:srgbClr val="222222"/>
              </a:solidFill>
              <a:effectLst/>
            </a:endParaRPr>
          </a:p>
          <a:p>
            <a:pPr marL="880110" marR="73660" indent="-285750" algn="just">
              <a:spcBef>
                <a:spcPts val="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222222"/>
                </a:solidFill>
                <a:effectLst/>
              </a:rPr>
              <a:t>Potvrda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/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Izjava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Hrvatskog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zavoda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za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socijalni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rad da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osoba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ne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koristi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slijedeće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usluge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–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uslugu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pomoći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kući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boravka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organiziranog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stanovanja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smještaja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organiziranog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stanovanja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osobne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asistencije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koju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pruža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osobni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asistent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(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potvrdu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nabavlja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 Udruga Ivana </a:t>
            </a:r>
            <a:r>
              <a:rPr lang="en-US" sz="1800" b="0" i="0" dirty="0" err="1">
                <a:solidFill>
                  <a:srgbClr val="222222"/>
                </a:solidFill>
                <a:effectLst/>
              </a:rPr>
              <a:t>Perkovca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)</a:t>
            </a:r>
            <a:endParaRPr lang="en-US" b="0" i="0" dirty="0">
              <a:solidFill>
                <a:srgbClr val="222222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EEC4D-766B-D979-6D2E-1DCD4985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92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A9F50-23CE-47A7-CFD9-F42999A4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9</a:t>
            </a:fld>
            <a:endParaRPr lang="hr-HR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3DDAFAA0-B1A8-0C81-6848-8582E8D205B3}"/>
              </a:ext>
            </a:extLst>
          </p:cNvPr>
          <p:cNvSpPr txBox="1">
            <a:spLocks/>
          </p:cNvSpPr>
          <p:nvPr/>
        </p:nvSpPr>
        <p:spPr>
          <a:xfrm>
            <a:off x="623147" y="513184"/>
            <a:ext cx="10363613" cy="4919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222222"/>
                </a:solidFill>
              </a:rPr>
              <a:t>Za </a:t>
            </a:r>
            <a:r>
              <a:rPr lang="hr-HR" sz="2400" u="sng" dirty="0">
                <a:solidFill>
                  <a:srgbClr val="222222"/>
                </a:solidFill>
              </a:rPr>
              <a:t>odrasle osobe s invaliditetom</a:t>
            </a:r>
            <a:r>
              <a:rPr lang="en-US" sz="2400" u="sng" dirty="0">
                <a:solidFill>
                  <a:srgbClr val="222222"/>
                </a:solidFill>
              </a:rPr>
              <a:t>:</a:t>
            </a:r>
            <a:endParaRPr lang="hr-HR" sz="2400" u="sng" dirty="0">
              <a:solidFill>
                <a:srgbClr val="222222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222222"/>
              </a:solidFill>
            </a:endParaRPr>
          </a:p>
          <a:p>
            <a:pPr marL="651510" marR="143510" indent="-285750" algn="just">
              <a:spcBef>
                <a:spcPts val="925"/>
              </a:spcBef>
              <a:spcAft>
                <a:spcPts val="0"/>
              </a:spcAft>
            </a:pPr>
            <a:r>
              <a:rPr lang="hr-HR" sz="1800" b="0" i="0" dirty="0">
                <a:solidFill>
                  <a:srgbClr val="222222"/>
                </a:solidFill>
                <a:effectLst/>
              </a:rPr>
              <a:t>Preslika</a:t>
            </a:r>
            <a:r>
              <a:rPr lang="hr-HR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osobne</a:t>
            </a:r>
            <a:r>
              <a:rPr lang="hr-HR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iskaznice,</a:t>
            </a:r>
            <a:r>
              <a:rPr lang="hr-HR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putovnice</a:t>
            </a:r>
            <a:r>
              <a:rPr lang="hr-HR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ili</a:t>
            </a:r>
            <a:r>
              <a:rPr lang="hr-HR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dokumenta</a:t>
            </a:r>
            <a:r>
              <a:rPr lang="hr-HR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jednake</a:t>
            </a:r>
            <a:r>
              <a:rPr lang="hr-HR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ili</a:t>
            </a:r>
            <a:r>
              <a:rPr lang="hr-HR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slične</a:t>
            </a:r>
            <a:r>
              <a:rPr lang="hr-HR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vrijednosti</a:t>
            </a:r>
            <a:r>
              <a:rPr lang="hr-HR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iz</a:t>
            </a:r>
            <a:r>
              <a:rPr lang="hr-HR" sz="1800" b="0" i="0" spc="-7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kojeg je nedvojbeno moguće utvrditi identitet i dob sudionika</a:t>
            </a:r>
          </a:p>
          <a:p>
            <a:pPr marL="365760" marR="143510" indent="0" algn="just">
              <a:spcBef>
                <a:spcPts val="925"/>
              </a:spcBef>
              <a:spcAft>
                <a:spcPts val="0"/>
              </a:spcAft>
              <a:buNone/>
            </a:pPr>
            <a:endParaRPr lang="hr-HR" sz="1200" b="0" i="0" dirty="0">
              <a:solidFill>
                <a:srgbClr val="222222"/>
              </a:solidFill>
              <a:effectLst/>
            </a:endParaRPr>
          </a:p>
          <a:p>
            <a:pPr marL="593725" algn="just">
              <a:lnSpc>
                <a:spcPts val="1435"/>
              </a:lnSpc>
              <a:spcBef>
                <a:spcPts val="70"/>
              </a:spcBef>
              <a:spcAft>
                <a:spcPts val="0"/>
              </a:spcAft>
            </a:pPr>
            <a:r>
              <a:rPr lang="hr-HR" sz="1800" b="0" i="0" dirty="0">
                <a:solidFill>
                  <a:srgbClr val="222222"/>
                </a:solidFill>
                <a:effectLst/>
              </a:rPr>
              <a:t>Izjava</a:t>
            </a:r>
            <a:r>
              <a:rPr lang="hr-HR" sz="1800" b="0" i="0" spc="-1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pripadnika</a:t>
            </a:r>
            <a:r>
              <a:rPr lang="hr-HR" sz="1800" b="0" i="0" spc="-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ciljne</a:t>
            </a:r>
            <a:r>
              <a:rPr lang="hr-HR" sz="1800" b="0" i="0" spc="-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skupine</a:t>
            </a:r>
            <a:r>
              <a:rPr lang="hr-HR" sz="1800" b="0" i="0" spc="-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o</a:t>
            </a:r>
            <a:r>
              <a:rPr lang="hr-HR" sz="1800" b="0" i="0" spc="-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broju</a:t>
            </a:r>
            <a:r>
              <a:rPr lang="hr-HR" sz="1800" b="0" i="0" spc="-5" dirty="0">
                <a:solidFill>
                  <a:srgbClr val="222222"/>
                </a:solidFill>
                <a:effectLst/>
              </a:rPr>
              <a:t> </a:t>
            </a:r>
            <a:r>
              <a:rPr lang="hr-HR" sz="1800" b="0" i="0" dirty="0">
                <a:solidFill>
                  <a:srgbClr val="222222"/>
                </a:solidFill>
                <a:effectLst/>
              </a:rPr>
              <a:t>članova</a:t>
            </a:r>
            <a:r>
              <a:rPr lang="hr-HR" sz="1800" b="0" i="0" spc="-10" dirty="0">
                <a:solidFill>
                  <a:srgbClr val="222222"/>
                </a:solidFill>
                <a:effectLst/>
              </a:rPr>
              <a:t> kućanstva</a:t>
            </a:r>
          </a:p>
          <a:p>
            <a:pPr marL="593725" algn="just">
              <a:lnSpc>
                <a:spcPts val="1435"/>
              </a:lnSpc>
              <a:spcBef>
                <a:spcPts val="70"/>
              </a:spcBef>
              <a:spcAft>
                <a:spcPts val="0"/>
              </a:spcAft>
            </a:pPr>
            <a:endParaRPr lang="hr-HR" sz="1200" b="0" i="0" dirty="0">
              <a:solidFill>
                <a:srgbClr val="222222"/>
              </a:solidFill>
              <a:effectLst/>
            </a:endParaRPr>
          </a:p>
          <a:p>
            <a:pPr marL="593725" algn="just">
              <a:lnSpc>
                <a:spcPts val="1435"/>
              </a:lnSpc>
              <a:spcBef>
                <a:spcPts val="70"/>
              </a:spcBef>
              <a:spcAft>
                <a:spcPts val="0"/>
              </a:spcAft>
            </a:pPr>
            <a:r>
              <a:rPr lang="hr-HR" sz="1800" b="0" i="0" dirty="0">
                <a:solidFill>
                  <a:srgbClr val="222222"/>
                </a:solidFill>
                <a:effectLst/>
              </a:rPr>
              <a:t>Potvrda o upisu u Registar osoba s invaliditetom ili nalaz i mišljenje Zavoda za vještačenje, profesionalnu rehabilitaciju i zapošljavanje osoba s invaliditetom u kojem je naveden treći ili četvrti stupanj težine invaliditeta – oštećenja funkcionalnih </a:t>
            </a:r>
            <a:r>
              <a:rPr lang="hr-HR" sz="1800" b="0" i="0" spc="-10" dirty="0">
                <a:solidFill>
                  <a:srgbClr val="222222"/>
                </a:solidFill>
                <a:effectLst/>
              </a:rPr>
              <a:t>sposobnosti</a:t>
            </a:r>
            <a:endParaRPr lang="hr-HR" sz="1200" spc="-10" dirty="0">
              <a:solidFill>
                <a:srgbClr val="222222"/>
              </a:solidFill>
            </a:endParaRPr>
          </a:p>
          <a:p>
            <a:pPr marL="593725" algn="just">
              <a:lnSpc>
                <a:spcPts val="1435"/>
              </a:lnSpc>
              <a:spcBef>
                <a:spcPts val="70"/>
              </a:spcBef>
              <a:spcAft>
                <a:spcPts val="0"/>
              </a:spcAft>
            </a:pPr>
            <a:endParaRPr lang="hr-HR" sz="1200" spc="-10" dirty="0">
              <a:solidFill>
                <a:srgbClr val="222222"/>
              </a:solidFill>
            </a:endParaRPr>
          </a:p>
          <a:p>
            <a:pPr marL="593725" algn="just">
              <a:lnSpc>
                <a:spcPts val="1435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222222"/>
                </a:solidFill>
              </a:rPr>
              <a:t>Potvrda</a:t>
            </a:r>
            <a:r>
              <a:rPr lang="en-US" sz="1800" dirty="0">
                <a:solidFill>
                  <a:srgbClr val="222222"/>
                </a:solidFill>
              </a:rPr>
              <a:t>/</a:t>
            </a:r>
            <a:r>
              <a:rPr lang="en-US" sz="1800" dirty="0" err="1">
                <a:solidFill>
                  <a:srgbClr val="222222"/>
                </a:solidFill>
              </a:rPr>
              <a:t>Izjava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Hrvatskog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zavoda</a:t>
            </a:r>
            <a:r>
              <a:rPr lang="en-US" sz="1800" dirty="0">
                <a:solidFill>
                  <a:srgbClr val="222222"/>
                </a:solidFill>
              </a:rPr>
              <a:t> za </a:t>
            </a:r>
            <a:r>
              <a:rPr lang="en-US" sz="1800" dirty="0" err="1">
                <a:solidFill>
                  <a:srgbClr val="222222"/>
                </a:solidFill>
              </a:rPr>
              <a:t>socijalni</a:t>
            </a:r>
            <a:r>
              <a:rPr lang="en-US" sz="1800" dirty="0">
                <a:solidFill>
                  <a:srgbClr val="222222"/>
                </a:solidFill>
              </a:rPr>
              <a:t> rad da </a:t>
            </a:r>
            <a:r>
              <a:rPr lang="en-US" sz="1800" dirty="0" err="1">
                <a:solidFill>
                  <a:srgbClr val="222222"/>
                </a:solidFill>
              </a:rPr>
              <a:t>osoba</a:t>
            </a:r>
            <a:r>
              <a:rPr lang="en-US" sz="1800" dirty="0">
                <a:solidFill>
                  <a:srgbClr val="222222"/>
                </a:solidFill>
              </a:rPr>
              <a:t> ne </a:t>
            </a:r>
            <a:r>
              <a:rPr lang="en-US" sz="1800" dirty="0" err="1">
                <a:solidFill>
                  <a:srgbClr val="222222"/>
                </a:solidFill>
              </a:rPr>
              <a:t>koristi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slijedeće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usluge</a:t>
            </a:r>
            <a:r>
              <a:rPr lang="en-US" sz="1800" dirty="0">
                <a:solidFill>
                  <a:srgbClr val="222222"/>
                </a:solidFill>
              </a:rPr>
              <a:t> – </a:t>
            </a:r>
            <a:r>
              <a:rPr lang="en-US" sz="1800" dirty="0" err="1">
                <a:solidFill>
                  <a:srgbClr val="222222"/>
                </a:solidFill>
              </a:rPr>
              <a:t>uslugu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pomoći</a:t>
            </a:r>
            <a:r>
              <a:rPr lang="en-US" sz="1800" dirty="0">
                <a:solidFill>
                  <a:srgbClr val="222222"/>
                </a:solidFill>
              </a:rPr>
              <a:t> u </a:t>
            </a:r>
            <a:r>
              <a:rPr lang="en-US" sz="1800" dirty="0" err="1">
                <a:solidFill>
                  <a:srgbClr val="222222"/>
                </a:solidFill>
              </a:rPr>
              <a:t>kući</a:t>
            </a:r>
            <a:r>
              <a:rPr lang="en-US" sz="1800" dirty="0">
                <a:solidFill>
                  <a:srgbClr val="222222"/>
                </a:solidFill>
              </a:rPr>
              <a:t>, </a:t>
            </a:r>
            <a:r>
              <a:rPr lang="en-US" sz="1800" dirty="0" err="1">
                <a:solidFill>
                  <a:srgbClr val="222222"/>
                </a:solidFill>
              </a:rPr>
              <a:t>boravka</a:t>
            </a:r>
            <a:r>
              <a:rPr lang="en-US" sz="1800" dirty="0">
                <a:solidFill>
                  <a:srgbClr val="222222"/>
                </a:solidFill>
              </a:rPr>
              <a:t>, </a:t>
            </a:r>
            <a:r>
              <a:rPr lang="en-US" sz="1800" dirty="0" err="1">
                <a:solidFill>
                  <a:srgbClr val="222222"/>
                </a:solidFill>
              </a:rPr>
              <a:t>organiziranog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stanovanja</a:t>
            </a:r>
            <a:r>
              <a:rPr lang="en-US" sz="1800" dirty="0">
                <a:solidFill>
                  <a:srgbClr val="222222"/>
                </a:solidFill>
              </a:rPr>
              <a:t>, </a:t>
            </a:r>
            <a:r>
              <a:rPr lang="en-US" sz="1800" dirty="0" err="1">
                <a:solidFill>
                  <a:srgbClr val="222222"/>
                </a:solidFill>
              </a:rPr>
              <a:t>smještaja</a:t>
            </a:r>
            <a:r>
              <a:rPr lang="en-US" sz="1800" dirty="0">
                <a:solidFill>
                  <a:srgbClr val="222222"/>
                </a:solidFill>
              </a:rPr>
              <a:t>, </a:t>
            </a:r>
            <a:r>
              <a:rPr lang="en-US" sz="1800" dirty="0" err="1">
                <a:solidFill>
                  <a:srgbClr val="222222"/>
                </a:solidFill>
              </a:rPr>
              <a:t>organiziranog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stanovanja</a:t>
            </a:r>
            <a:r>
              <a:rPr lang="en-US" sz="1800" dirty="0">
                <a:solidFill>
                  <a:srgbClr val="222222"/>
                </a:solidFill>
              </a:rPr>
              <a:t>, </a:t>
            </a:r>
            <a:r>
              <a:rPr lang="en-US" sz="1800" dirty="0" err="1">
                <a:solidFill>
                  <a:srgbClr val="222222"/>
                </a:solidFill>
              </a:rPr>
              <a:t>osobne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asistencije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koju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pruža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osobni</a:t>
            </a:r>
            <a:r>
              <a:rPr lang="en-US" sz="1800" dirty="0">
                <a:solidFill>
                  <a:srgbClr val="222222"/>
                </a:solidFill>
              </a:rPr>
              <a:t> </a:t>
            </a:r>
            <a:r>
              <a:rPr lang="en-US" sz="1800" dirty="0" err="1">
                <a:solidFill>
                  <a:srgbClr val="222222"/>
                </a:solidFill>
              </a:rPr>
              <a:t>asistent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9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739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Pomažemo u vašem domu</vt:lpstr>
      <vt:lpstr>ZAŽELI-PREVENCIJA INSTITUCIONALIZACIJE</vt:lpstr>
      <vt:lpstr>PowerPoint Presentation</vt:lpstr>
      <vt:lpstr>CILJEVI I AKTIVNOSTI PROJEKTA</vt:lpstr>
      <vt:lpstr>CILJNA SKUPINA</vt:lpstr>
      <vt:lpstr>UVJETI SUDJELOVANJA U PROJEKTU</vt:lpstr>
      <vt:lpstr>PowerPoint Presentation</vt:lpstr>
      <vt:lpstr>  Potrebna dokumentacija za ciljnu skupinu koja zadovoljava uvjete ulaska u projekt:  </vt:lpstr>
      <vt:lpstr>PowerPoint Presentation</vt:lpstr>
      <vt:lpstr>Hvala svima koji doprinose na prevenciji institucionalizacije!  Hvala svima koji su se na bilo koji način uključili u projekt i svim mještanima koji sudjeluju u projektu!</vt:lpstr>
      <vt:lpstr>Hvala na pažnji!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Sanja Lazic</cp:lastModifiedBy>
  <cp:revision>103</cp:revision>
  <dcterms:created xsi:type="dcterms:W3CDTF">2021-08-17T10:54:28Z</dcterms:created>
  <dcterms:modified xsi:type="dcterms:W3CDTF">2024-03-20T11:33:54Z</dcterms:modified>
</cp:coreProperties>
</file>